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58" r:id="rId3"/>
    <p:sldId id="259" r:id="rId4"/>
    <p:sldId id="262" r:id="rId5"/>
    <p:sldId id="263" r:id="rId6"/>
    <p:sldId id="261" r:id="rId7"/>
    <p:sldId id="264" r:id="rId8"/>
    <p:sldId id="265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89354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6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8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81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E6425-0181-43F2-84FC-787E803FD2F8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42707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1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9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5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7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E86A4C-8E40-4F87-A4F0-01A0687C5742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506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E72C73-2D91-4E12-BA25-F0AA0C03599B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68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07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73219" y="1307822"/>
            <a:ext cx="8825658" cy="3111778"/>
          </a:xfrm>
        </p:spPr>
        <p:txBody>
          <a:bodyPr/>
          <a:lstStyle/>
          <a:p>
            <a:pPr algn="l"/>
            <a:r>
              <a:rPr lang="zh-TW" altLang="en-US" b="1" dirty="0"/>
              <a:t>提案主題</a:t>
            </a:r>
            <a:r>
              <a:rPr lang="en-US" altLang="zh-TW" dirty="0"/>
              <a:t>:</a:t>
            </a:r>
            <a:br>
              <a:rPr lang="en-US" altLang="zh-TW" dirty="0"/>
            </a:br>
            <a:r>
              <a:rPr lang="zh-TW" altLang="en-US" sz="1600" dirty="0"/>
              <a:t>▼說明</a:t>
            </a:r>
            <a:r>
              <a:rPr lang="en-US" altLang="zh-TW" sz="1500" dirty="0"/>
              <a:t>:</a:t>
            </a:r>
            <a:br>
              <a:rPr lang="en-US" altLang="zh-TW" sz="1500" dirty="0"/>
            </a:br>
            <a:r>
              <a:rPr lang="zh-TW" altLang="en-US" sz="1500" dirty="0"/>
              <a:t>建議以十五字為限，提案主題過長，不利評審及民眾記憶，也不易於平臺搜尋。</a:t>
            </a:r>
            <a:br>
              <a:rPr lang="zh-TW" altLang="en-US" sz="1500" dirty="0"/>
            </a:br>
            <a:r>
              <a:rPr lang="zh-TW" altLang="en-US" sz="1500" dirty="0"/>
              <a:t>命名的重點與提案內容具高度相關，內容可包含產品或服務名稱、產品特色，並應具備高辨識度、記憶點。避免主題與內容差異過大、無法聯想之命名。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41799" y="4419600"/>
            <a:ext cx="1570361" cy="108623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dirty="0"/>
              <a:t>指導老師</a:t>
            </a:r>
            <a:r>
              <a:rPr lang="en-US" altLang="zh-TW" dirty="0"/>
              <a:t>:</a:t>
            </a:r>
          </a:p>
          <a:p>
            <a:pPr algn="l"/>
            <a:r>
              <a:rPr lang="zh-TW" altLang="en-US" dirty="0"/>
              <a:t>負責人</a:t>
            </a:r>
            <a:r>
              <a:rPr lang="en-US" altLang="zh-TW" dirty="0"/>
              <a:t>:</a:t>
            </a:r>
          </a:p>
          <a:p>
            <a:pPr algn="l"/>
            <a:r>
              <a:rPr lang="zh-TW" altLang="en-US" dirty="0"/>
              <a:t>其他團員</a:t>
            </a:r>
            <a:r>
              <a:rPr lang="en-US" altLang="zh-TW" dirty="0"/>
              <a:t>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379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一 、提案內容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r>
              <a:rPr lang="zh-TW" altLang="en-US" dirty="0"/>
              <a:t>可填寫產品介紹、產品使用情境</a:t>
            </a:r>
            <a:r>
              <a:rPr lang="en-US" altLang="zh-TW" dirty="0"/>
              <a:t>(</a:t>
            </a:r>
            <a:r>
              <a:rPr lang="zh-TW" altLang="en-US" dirty="0"/>
              <a:t>痛點</a:t>
            </a:r>
            <a:r>
              <a:rPr lang="en-US" altLang="zh-TW" dirty="0"/>
              <a:t>)</a:t>
            </a:r>
            <a:r>
              <a:rPr lang="zh-TW" altLang="en-US" dirty="0"/>
              <a:t>、研發過程、品牌故事等。</a:t>
            </a:r>
            <a:br>
              <a:rPr lang="zh-TW" altLang="en-US" dirty="0"/>
            </a:br>
            <a:r>
              <a:rPr lang="zh-TW" altLang="en-US" dirty="0"/>
              <a:t>若為服務為主題之提案，可提供服務推廣的片段，或是該服務想解決哪些問題。呈現方向可說明：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主要提供什麼產品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  <a:br>
              <a:rPr lang="zh-TW" altLang="en-US" dirty="0"/>
            </a:br>
            <a:r>
              <a:rPr lang="en-US" altLang="zh-TW" dirty="0"/>
              <a:t>2. </a:t>
            </a:r>
            <a:r>
              <a:rPr lang="zh-TW" altLang="en-US" dirty="0"/>
              <a:t>為什麼要提供這個產品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  <a:br>
              <a:rPr lang="zh-TW" altLang="en-US" dirty="0"/>
            </a:br>
            <a:r>
              <a:rPr lang="en-US" altLang="zh-TW" dirty="0"/>
              <a:t>3. </a:t>
            </a:r>
            <a:r>
              <a:rPr lang="zh-TW" altLang="en-US" dirty="0"/>
              <a:t>這個產品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  <a:r>
              <a:rPr lang="zh-TW" altLang="en-US" dirty="0"/>
              <a:t>主要的使用對象</a:t>
            </a:r>
            <a:br>
              <a:rPr lang="zh-TW" altLang="en-US" dirty="0"/>
            </a:br>
            <a:r>
              <a:rPr lang="en-US" altLang="zh-TW" dirty="0"/>
              <a:t>4. </a:t>
            </a:r>
            <a:r>
              <a:rPr lang="zh-TW" altLang="en-US" dirty="0"/>
              <a:t>如何推廣讓更多人認識該產品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193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二、預期產品示意圖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r>
              <a:rPr lang="zh-TW" altLang="en-US" dirty="0"/>
              <a:t>建議可選擇吸引人並與提案內容相關的圖片。圖片內容可以是產品模擬圖、商業模式圖、使用情境圖、研發過程圖片，並做說明。</a:t>
            </a:r>
          </a:p>
        </p:txBody>
      </p:sp>
    </p:spTree>
    <p:extLst>
      <p:ext uri="{BB962C8B-B14F-4D97-AF65-F5344CB8AC3E}">
        <p14:creationId xmlns:p14="http://schemas.microsoft.com/office/powerpoint/2010/main" val="400529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三、提案執行期程規劃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r>
              <a:rPr lang="zh-TW" altLang="en-US" dirty="0"/>
              <a:t>為了解團隊若獲補助後，對補助案的執行內容及各別進度。建議清楚描述各階段的預定進度目標為何，並考量其可行性，避免不切實際。</a:t>
            </a:r>
          </a:p>
        </p:txBody>
      </p:sp>
    </p:spTree>
    <p:extLst>
      <p:ext uri="{BB962C8B-B14F-4D97-AF65-F5344CB8AC3E}">
        <p14:creationId xmlns:p14="http://schemas.microsoft.com/office/powerpoint/2010/main" val="358403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860280" cy="1485900"/>
          </a:xfrm>
        </p:spPr>
        <p:txBody>
          <a:bodyPr/>
          <a:lstStyle/>
          <a:p>
            <a:r>
              <a:rPr lang="zh-TW" altLang="en-US" b="1" dirty="0"/>
              <a:t>四、其他隊提案加分之說明或佐證資料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r>
              <a:rPr lang="zh-TW" altLang="en-US" dirty="0"/>
              <a:t>若提案之產品或服務曾通過檢驗或專利技術，歡迎提供佐證資料，以增加提案可信度，藉此提高獲評審通過補助之機會。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無者免附。</a:t>
            </a:r>
          </a:p>
        </p:txBody>
      </p:sp>
    </p:spTree>
    <p:extLst>
      <p:ext uri="{BB962C8B-B14F-4D97-AF65-F5344CB8AC3E}">
        <p14:creationId xmlns:p14="http://schemas.microsoft.com/office/powerpoint/2010/main" val="402577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五、提案執行經費規劃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r>
              <a:rPr lang="zh-TW" altLang="en-US" dirty="0"/>
              <a:t>為讓評審了解團隊的經費規劃及後續運用，建議團隊可採用圓餅圖清楚標示。執行提案內容務必花費的費用，請各位檢核時務必確認，避免未來經費審核時發生爭議。</a:t>
            </a:r>
          </a:p>
        </p:txBody>
      </p:sp>
    </p:spTree>
    <p:extLst>
      <p:ext uri="{BB962C8B-B14F-4D97-AF65-F5344CB8AC3E}">
        <p14:creationId xmlns:p14="http://schemas.microsoft.com/office/powerpoint/2010/main" val="399180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814560" cy="1485900"/>
          </a:xfrm>
        </p:spPr>
        <p:txBody>
          <a:bodyPr/>
          <a:lstStyle/>
          <a:p>
            <a:r>
              <a:rPr lang="zh-TW" altLang="en-US" dirty="0"/>
              <a:t>六、是否同一案有申請或獲得過校內其他補助或獎勵金</a:t>
            </a:r>
            <a:r>
              <a:rPr lang="en-US" altLang="zh-TW" dirty="0"/>
              <a:t>-1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599" y="2286000"/>
            <a:ext cx="10249594" cy="3581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TW" sz="5600" dirty="0"/>
              <a:t>1-</a:t>
            </a:r>
            <a:r>
              <a:rPr lang="zh-TW" altLang="en-US" sz="5600" dirty="0"/>
              <a:t>創新創業實務專題培育加值補助</a:t>
            </a:r>
            <a:r>
              <a:rPr lang="en-US" altLang="zh-TW" sz="5600" dirty="0"/>
              <a:t>:</a:t>
            </a:r>
            <a:r>
              <a:rPr lang="zh-TW" altLang="en-US" sz="5600" dirty="0"/>
              <a:t> </a:t>
            </a:r>
            <a:endParaRPr lang="en-US" altLang="zh-TW" sz="5600" dirty="0"/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有 </a:t>
            </a:r>
            <a:r>
              <a:rPr lang="en-US" altLang="zh-TW" sz="5600" dirty="0"/>
              <a:t>(_________</a:t>
            </a:r>
            <a:r>
              <a:rPr lang="zh-TW" altLang="en-US" sz="5600" dirty="0"/>
              <a:t>學年度</a:t>
            </a:r>
            <a:r>
              <a:rPr lang="en-US" altLang="zh-TW" sz="5600" dirty="0"/>
              <a:t>【</a:t>
            </a:r>
            <a:r>
              <a:rPr lang="zh-TW" altLang="en-US" sz="5600" dirty="0"/>
              <a:t>每一學期都須註明清楚</a:t>
            </a:r>
            <a:r>
              <a:rPr lang="en-US" altLang="zh-TW" sz="5600" dirty="0"/>
              <a:t>】</a:t>
            </a:r>
            <a:r>
              <a:rPr lang="zh-TW" altLang="en-US" sz="5600" dirty="0"/>
              <a:t>、補助金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元，、</a:t>
            </a:r>
            <a:r>
              <a:rPr lang="en-US" altLang="zh-TW" sz="5600" dirty="0"/>
              <a:t>□</a:t>
            </a:r>
            <a:r>
              <a:rPr lang="zh-TW" altLang="en-US" sz="5600" dirty="0"/>
              <a:t>補助金額尚未公告、申請金額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</a:t>
            </a:r>
            <a:r>
              <a:rPr lang="en-US" altLang="zh-TW" sz="5600" dirty="0"/>
              <a:t>)</a:t>
            </a:r>
          </a:p>
          <a:p>
            <a:pPr marL="0" indent="0">
              <a:buNone/>
            </a:pPr>
            <a:r>
              <a:rPr lang="zh-TW" altLang="en-US" sz="5600" dirty="0"/>
              <a:t>主要成果</a:t>
            </a:r>
            <a:r>
              <a:rPr lang="en-US" altLang="zh-TW" sz="5600" dirty="0"/>
              <a:t>:</a:t>
            </a:r>
          </a:p>
          <a:p>
            <a:pPr marL="0" indent="0">
              <a:buNone/>
            </a:pPr>
            <a:r>
              <a:rPr lang="en-US" altLang="zh-TW" sz="5600" dirty="0">
                <a:solidFill>
                  <a:srgbClr val="FF0000"/>
                </a:solidFill>
              </a:rPr>
              <a:t>※</a:t>
            </a:r>
            <a:r>
              <a:rPr lang="zh-TW" altLang="en-US" sz="5600" dirty="0">
                <a:solidFill>
                  <a:srgbClr val="FF0000"/>
                </a:solidFill>
              </a:rPr>
              <a:t>範例</a:t>
            </a:r>
            <a:r>
              <a:rPr lang="en-US" altLang="zh-TW" sz="5600" dirty="0">
                <a:solidFill>
                  <a:srgbClr val="FF0000"/>
                </a:solidFill>
              </a:rPr>
              <a:t>:109-2</a:t>
            </a:r>
            <a:r>
              <a:rPr lang="zh-TW" altLang="en-US" sz="56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5600" dirty="0">
                <a:solidFill>
                  <a:srgbClr val="FF0000"/>
                </a:solidFill>
              </a:rPr>
              <a:t>:40000</a:t>
            </a:r>
            <a:r>
              <a:rPr lang="zh-TW" altLang="en-US" sz="5600" dirty="0">
                <a:solidFill>
                  <a:srgbClr val="FF0000"/>
                </a:solidFill>
              </a:rPr>
              <a:t>元。</a:t>
            </a:r>
            <a:endParaRPr lang="en-US" altLang="zh-TW" sz="5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無   </a:t>
            </a:r>
            <a:endParaRPr lang="en-US" altLang="zh-TW" sz="5600" dirty="0"/>
          </a:p>
          <a:p>
            <a:pPr marL="0" indent="0">
              <a:buNone/>
            </a:pPr>
            <a:endParaRPr lang="en-US" altLang="zh-TW" sz="5600" dirty="0"/>
          </a:p>
          <a:p>
            <a:pPr marL="0" indent="0">
              <a:buNone/>
            </a:pPr>
            <a:r>
              <a:rPr lang="en-US" altLang="zh-TW" sz="5600" dirty="0"/>
              <a:t>2-</a:t>
            </a:r>
            <a:r>
              <a:rPr lang="zh-TW" altLang="en-US" sz="5600" dirty="0"/>
              <a:t>學生創意發想產業化激勵辦法</a:t>
            </a:r>
            <a:r>
              <a:rPr lang="en-US" altLang="zh-TW" sz="5600" dirty="0"/>
              <a:t>:</a:t>
            </a:r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有 </a:t>
            </a:r>
            <a:r>
              <a:rPr lang="en-US" altLang="zh-TW" sz="5600" dirty="0"/>
              <a:t>(_________</a:t>
            </a:r>
            <a:r>
              <a:rPr lang="zh-TW" altLang="en-US" sz="5600" dirty="0"/>
              <a:t>學年度</a:t>
            </a:r>
            <a:r>
              <a:rPr lang="en-US" altLang="zh-TW" sz="5600" dirty="0"/>
              <a:t>【</a:t>
            </a:r>
            <a:r>
              <a:rPr lang="zh-TW" altLang="en-US" sz="5600" dirty="0"/>
              <a:t>每一學期都須註明清楚</a:t>
            </a:r>
            <a:r>
              <a:rPr lang="en-US" altLang="zh-TW" sz="5600" dirty="0"/>
              <a:t>】</a:t>
            </a:r>
            <a:r>
              <a:rPr lang="zh-TW" altLang="en-US" sz="5600" dirty="0"/>
              <a:t>、補助金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元，、</a:t>
            </a:r>
            <a:r>
              <a:rPr lang="en-US" altLang="zh-TW" sz="5600" dirty="0"/>
              <a:t>□</a:t>
            </a:r>
            <a:r>
              <a:rPr lang="zh-TW" altLang="en-US" sz="5600" dirty="0"/>
              <a:t>補助金額尚未公告、申請金額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</a:t>
            </a:r>
            <a:r>
              <a:rPr lang="en-US" altLang="zh-TW" sz="5600" dirty="0"/>
              <a:t>)</a:t>
            </a:r>
          </a:p>
          <a:p>
            <a:pPr marL="0" indent="0">
              <a:buNone/>
            </a:pPr>
            <a:r>
              <a:rPr lang="zh-TW" altLang="en-US" sz="5600" dirty="0"/>
              <a:t>主要成果</a:t>
            </a:r>
            <a:r>
              <a:rPr lang="en-US" altLang="zh-TW" sz="5600" dirty="0"/>
              <a:t>:</a:t>
            </a:r>
          </a:p>
          <a:p>
            <a:pPr marL="0" indent="0">
              <a:buNone/>
            </a:pPr>
            <a:r>
              <a:rPr lang="en-US" altLang="zh-TW" sz="5600" dirty="0">
                <a:solidFill>
                  <a:srgbClr val="FF0000"/>
                </a:solidFill>
              </a:rPr>
              <a:t>※</a:t>
            </a:r>
            <a:r>
              <a:rPr lang="zh-TW" altLang="en-US" sz="5600" dirty="0">
                <a:solidFill>
                  <a:srgbClr val="FF0000"/>
                </a:solidFill>
              </a:rPr>
              <a:t>範例</a:t>
            </a:r>
            <a:r>
              <a:rPr lang="en-US" altLang="zh-TW" sz="5600" dirty="0">
                <a:solidFill>
                  <a:srgbClr val="FF0000"/>
                </a:solidFill>
              </a:rPr>
              <a:t>:109-2</a:t>
            </a:r>
            <a:r>
              <a:rPr lang="zh-TW" altLang="en-US" sz="56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5600" dirty="0">
                <a:solidFill>
                  <a:srgbClr val="FF0000"/>
                </a:solidFill>
              </a:rPr>
              <a:t>:40000</a:t>
            </a:r>
            <a:r>
              <a:rPr lang="zh-TW" altLang="en-US" sz="5600" dirty="0">
                <a:solidFill>
                  <a:srgbClr val="FF0000"/>
                </a:solidFill>
              </a:rPr>
              <a:t>元。</a:t>
            </a:r>
            <a:endParaRPr lang="en-US" altLang="zh-TW" sz="5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無   </a:t>
            </a:r>
            <a:endParaRPr lang="en-US" altLang="zh-TW" sz="5600" dirty="0"/>
          </a:p>
          <a:p>
            <a:pPr marL="0" indent="0">
              <a:buNone/>
            </a:pPr>
            <a:endParaRPr lang="en-US" altLang="zh-TW" sz="5600" dirty="0"/>
          </a:p>
          <a:p>
            <a:pPr marL="0" indent="0">
              <a:buNone/>
            </a:pPr>
            <a:r>
              <a:rPr lang="en-US" altLang="zh-TW" sz="5600" dirty="0">
                <a:solidFill>
                  <a:srgbClr val="FF0000"/>
                </a:solidFill>
              </a:rPr>
              <a:t>※</a:t>
            </a:r>
            <a:r>
              <a:rPr lang="zh-TW" altLang="en-US" sz="5600" dirty="0">
                <a:solidFill>
                  <a:srgbClr val="FF0000"/>
                </a:solidFill>
              </a:rPr>
              <a:t>備註</a:t>
            </a:r>
            <a:r>
              <a:rPr lang="en-US" altLang="zh-TW" sz="5600" dirty="0">
                <a:solidFill>
                  <a:srgbClr val="FF0000"/>
                </a:solidFill>
              </a:rPr>
              <a:t>:</a:t>
            </a:r>
            <a:r>
              <a:rPr lang="zh-TW" altLang="en-US" sz="5600" dirty="0">
                <a:solidFill>
                  <a:srgbClr val="FF0000"/>
                </a:solidFill>
              </a:rPr>
              <a:t>主要成果意為</a:t>
            </a:r>
            <a:r>
              <a:rPr lang="en-US" altLang="zh-TW" sz="5600" dirty="0">
                <a:solidFill>
                  <a:srgbClr val="FF0000"/>
                </a:solidFill>
              </a:rPr>
              <a:t>【</a:t>
            </a:r>
            <a:r>
              <a:rPr lang="zh-TW" altLang="en-US" sz="5600" dirty="0">
                <a:solidFill>
                  <a:srgbClr val="FF0000"/>
                </a:solidFill>
              </a:rPr>
              <a:t>如有申請其他補助，請特別說明各補助案間的成果差異。可自行另增頁面說明</a:t>
            </a:r>
            <a:r>
              <a:rPr lang="en-US" altLang="zh-TW" sz="5600" dirty="0">
                <a:solidFill>
                  <a:srgbClr val="FF0000"/>
                </a:solidFill>
              </a:rPr>
              <a:t>】</a:t>
            </a:r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/>
              <a:t>     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2345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278475"/>
            <a:ext cx="9601200" cy="1485900"/>
          </a:xfrm>
        </p:spPr>
        <p:txBody>
          <a:bodyPr/>
          <a:lstStyle/>
          <a:p>
            <a:r>
              <a:rPr lang="zh-TW" altLang="en-US" dirty="0"/>
              <a:t>六、是否同一案有申請或獲得過校內其他補助或獎勵金</a:t>
            </a:r>
            <a:r>
              <a:rPr lang="en-US" altLang="zh-TW" dirty="0"/>
              <a:t>-2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0" y="1597429"/>
            <a:ext cx="9601200" cy="3962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TW" sz="4000" dirty="0"/>
              <a:t>3-</a:t>
            </a:r>
            <a:r>
              <a:rPr lang="zh-TW" altLang="en-US" sz="4000" dirty="0"/>
              <a:t>跨領域實務專題</a:t>
            </a:r>
            <a:r>
              <a:rPr lang="en-US" altLang="zh-TW" sz="4000" dirty="0"/>
              <a:t>:</a:t>
            </a:r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有 </a:t>
            </a:r>
            <a:r>
              <a:rPr lang="en-US" altLang="zh-TW" sz="4000" dirty="0"/>
              <a:t>(_________</a:t>
            </a:r>
            <a:r>
              <a:rPr lang="zh-TW" altLang="en-US" sz="4000" dirty="0"/>
              <a:t>學年度</a:t>
            </a:r>
            <a:r>
              <a:rPr lang="en-US" altLang="zh-TW" sz="4000" dirty="0"/>
              <a:t>【</a:t>
            </a:r>
            <a:r>
              <a:rPr lang="zh-TW" altLang="en-US" sz="4000" dirty="0"/>
              <a:t>每一學期都須註明清楚</a:t>
            </a:r>
            <a:r>
              <a:rPr lang="en-US" altLang="zh-TW" sz="4000" dirty="0"/>
              <a:t>】</a:t>
            </a:r>
            <a:r>
              <a:rPr lang="zh-TW" altLang="en-US" sz="4000" dirty="0"/>
              <a:t>、補助金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元，、</a:t>
            </a:r>
            <a:r>
              <a:rPr lang="en-US" altLang="zh-TW" sz="4000" dirty="0"/>
              <a:t>□</a:t>
            </a:r>
            <a:r>
              <a:rPr lang="zh-TW" altLang="en-US" sz="4000" dirty="0"/>
              <a:t>補助金額尚未公告、申請金額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</a:t>
            </a:r>
            <a:r>
              <a:rPr lang="en-US" altLang="zh-TW" sz="4000" dirty="0"/>
              <a:t>)</a:t>
            </a:r>
          </a:p>
          <a:p>
            <a:pPr marL="0" indent="0">
              <a:buNone/>
            </a:pPr>
            <a:r>
              <a:rPr lang="zh-TW" altLang="en-US" sz="4000" dirty="0"/>
              <a:t>主要成果</a:t>
            </a:r>
            <a:r>
              <a:rPr lang="en-US" altLang="zh-TW" sz="4000" dirty="0"/>
              <a:t>:</a:t>
            </a:r>
          </a:p>
          <a:p>
            <a:pPr marL="0" indent="0">
              <a:buNone/>
            </a:pPr>
            <a:r>
              <a:rPr lang="en-US" altLang="zh-TW" sz="4000" dirty="0">
                <a:solidFill>
                  <a:srgbClr val="FF0000"/>
                </a:solidFill>
              </a:rPr>
              <a:t>※</a:t>
            </a:r>
            <a:r>
              <a:rPr lang="zh-TW" altLang="en-US" sz="4000" dirty="0">
                <a:solidFill>
                  <a:srgbClr val="FF0000"/>
                </a:solidFill>
              </a:rPr>
              <a:t>範例</a:t>
            </a:r>
            <a:r>
              <a:rPr lang="en-US" altLang="zh-TW" sz="4000" dirty="0">
                <a:solidFill>
                  <a:srgbClr val="FF0000"/>
                </a:solidFill>
              </a:rPr>
              <a:t>:109-2</a:t>
            </a:r>
            <a:r>
              <a:rPr lang="zh-TW" altLang="en-US" sz="40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4000" dirty="0">
                <a:solidFill>
                  <a:srgbClr val="FF0000"/>
                </a:solidFill>
              </a:rPr>
              <a:t>:40000</a:t>
            </a:r>
            <a:r>
              <a:rPr lang="zh-TW" altLang="en-US" sz="4000" dirty="0">
                <a:solidFill>
                  <a:srgbClr val="FF0000"/>
                </a:solidFill>
              </a:rPr>
              <a:t>元。</a:t>
            </a:r>
            <a:endParaRPr lang="en-US" altLang="zh-TW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無   </a:t>
            </a:r>
            <a:endParaRPr lang="en-US" altLang="zh-TW" sz="4000" dirty="0"/>
          </a:p>
          <a:p>
            <a:pPr marL="0" indent="0">
              <a:buNone/>
            </a:pPr>
            <a:r>
              <a:rPr lang="zh-TW" altLang="en-US" sz="4000" dirty="0"/>
              <a:t>                       </a:t>
            </a: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/>
              <a:t>4-</a:t>
            </a:r>
            <a:r>
              <a:rPr lang="zh-TW" altLang="en-US" sz="4000" dirty="0"/>
              <a:t>實務專題</a:t>
            </a:r>
            <a:r>
              <a:rPr lang="en-US" altLang="zh-TW" sz="4000" dirty="0"/>
              <a:t>-</a:t>
            </a:r>
            <a:r>
              <a:rPr lang="zh-TW" altLang="en-US" sz="4000" dirty="0"/>
              <a:t>創業實踐</a:t>
            </a:r>
            <a:r>
              <a:rPr lang="en-US" altLang="zh-TW" sz="4000" dirty="0"/>
              <a:t>:</a:t>
            </a:r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有 </a:t>
            </a:r>
            <a:r>
              <a:rPr lang="en-US" altLang="zh-TW" sz="4000" dirty="0"/>
              <a:t>(_________</a:t>
            </a:r>
            <a:r>
              <a:rPr lang="zh-TW" altLang="en-US" sz="4000" dirty="0"/>
              <a:t>學年度</a:t>
            </a:r>
            <a:r>
              <a:rPr lang="en-US" altLang="zh-TW" sz="4000" dirty="0"/>
              <a:t>【</a:t>
            </a:r>
            <a:r>
              <a:rPr lang="zh-TW" altLang="en-US" sz="4000" dirty="0"/>
              <a:t>每一學期都須註明清楚</a:t>
            </a:r>
            <a:r>
              <a:rPr lang="en-US" altLang="zh-TW" sz="4000" dirty="0"/>
              <a:t>】</a:t>
            </a:r>
            <a:r>
              <a:rPr lang="zh-TW" altLang="en-US" sz="4000" dirty="0"/>
              <a:t>、補助金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元，、</a:t>
            </a:r>
            <a:r>
              <a:rPr lang="en-US" altLang="zh-TW" sz="4000" dirty="0"/>
              <a:t>□</a:t>
            </a:r>
            <a:r>
              <a:rPr lang="zh-TW" altLang="en-US" sz="4000" dirty="0"/>
              <a:t>補助金額尚未公告、申請金額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</a:t>
            </a:r>
            <a:r>
              <a:rPr lang="en-US" altLang="zh-TW" sz="4000" dirty="0"/>
              <a:t>)</a:t>
            </a:r>
          </a:p>
          <a:p>
            <a:pPr marL="0" indent="0">
              <a:buNone/>
            </a:pPr>
            <a:r>
              <a:rPr lang="zh-TW" altLang="en-US" sz="4000" dirty="0"/>
              <a:t>主要成果</a:t>
            </a:r>
            <a:r>
              <a:rPr lang="en-US" altLang="zh-TW" sz="4000" dirty="0"/>
              <a:t>:</a:t>
            </a:r>
          </a:p>
          <a:p>
            <a:pPr marL="0" indent="0">
              <a:buNone/>
            </a:pPr>
            <a:r>
              <a:rPr lang="en-US" altLang="zh-TW" sz="4000" dirty="0">
                <a:solidFill>
                  <a:srgbClr val="FF0000"/>
                </a:solidFill>
              </a:rPr>
              <a:t>※</a:t>
            </a:r>
            <a:r>
              <a:rPr lang="zh-TW" altLang="en-US" sz="4000" dirty="0">
                <a:solidFill>
                  <a:srgbClr val="FF0000"/>
                </a:solidFill>
              </a:rPr>
              <a:t>範例</a:t>
            </a:r>
            <a:r>
              <a:rPr lang="en-US" altLang="zh-TW" sz="4000" dirty="0">
                <a:solidFill>
                  <a:srgbClr val="FF0000"/>
                </a:solidFill>
              </a:rPr>
              <a:t>:109-2</a:t>
            </a:r>
            <a:r>
              <a:rPr lang="zh-TW" altLang="en-US" sz="40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4000" dirty="0">
                <a:solidFill>
                  <a:srgbClr val="FF0000"/>
                </a:solidFill>
              </a:rPr>
              <a:t>:40000</a:t>
            </a:r>
            <a:r>
              <a:rPr lang="zh-TW" altLang="en-US" sz="4000" dirty="0">
                <a:solidFill>
                  <a:srgbClr val="FF0000"/>
                </a:solidFill>
              </a:rPr>
              <a:t>元。</a:t>
            </a:r>
            <a:endParaRPr lang="en-US" altLang="zh-TW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無   </a:t>
            </a:r>
            <a:endParaRPr lang="en-US" altLang="zh-TW" sz="4000" dirty="0"/>
          </a:p>
          <a:p>
            <a:pPr marL="0" indent="0">
              <a:buNone/>
            </a:pPr>
            <a:r>
              <a:rPr lang="zh-TW" altLang="en-US" sz="4000" dirty="0"/>
              <a:t>                    </a:t>
            </a: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/>
              <a:t>5-</a:t>
            </a:r>
            <a:r>
              <a:rPr lang="zh-TW" altLang="en-US" sz="4000" dirty="0"/>
              <a:t>其他</a:t>
            </a:r>
            <a:r>
              <a:rPr lang="en-US" altLang="zh-TW" sz="4000" dirty="0"/>
              <a:t>: _______</a:t>
            </a:r>
            <a:r>
              <a:rPr lang="zh-TW" altLang="en-US" sz="4000" dirty="0"/>
              <a:t>單位，補助金</a:t>
            </a:r>
            <a:r>
              <a:rPr lang="en-US" altLang="zh-TW" sz="4000" dirty="0"/>
              <a:t>/</a:t>
            </a:r>
            <a:r>
              <a:rPr lang="zh-TW" altLang="en-US" sz="4000" dirty="0"/>
              <a:t>獎勵金</a:t>
            </a:r>
            <a:r>
              <a:rPr lang="en-US" altLang="zh-TW" sz="4000" dirty="0"/>
              <a:t>__________</a:t>
            </a:r>
            <a:r>
              <a:rPr lang="zh-TW" altLang="en-US" sz="4000" dirty="0"/>
              <a:t>元，</a:t>
            </a:r>
            <a:r>
              <a:rPr lang="en-US" altLang="zh-TW" sz="4000" dirty="0"/>
              <a:t> □</a:t>
            </a:r>
            <a:r>
              <a:rPr lang="zh-TW" altLang="en-US" sz="4000" dirty="0"/>
              <a:t>補助金額尚未公告</a:t>
            </a: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有 </a:t>
            </a:r>
            <a:r>
              <a:rPr lang="en-US" altLang="zh-TW" sz="4000" dirty="0"/>
              <a:t>(_________</a:t>
            </a:r>
            <a:r>
              <a:rPr lang="zh-TW" altLang="en-US" sz="4000" dirty="0"/>
              <a:t>學年度</a:t>
            </a:r>
            <a:r>
              <a:rPr lang="en-US" altLang="zh-TW" sz="4000" dirty="0"/>
              <a:t>【</a:t>
            </a:r>
            <a:r>
              <a:rPr lang="zh-TW" altLang="en-US" sz="4000" dirty="0"/>
              <a:t>每一學期都須註明清楚</a:t>
            </a:r>
            <a:r>
              <a:rPr lang="en-US" altLang="zh-TW" sz="4000" dirty="0"/>
              <a:t>】</a:t>
            </a:r>
            <a:r>
              <a:rPr lang="zh-TW" altLang="en-US" sz="4000" dirty="0"/>
              <a:t>、補助金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元，、</a:t>
            </a:r>
            <a:r>
              <a:rPr lang="en-US" altLang="zh-TW" sz="4000" dirty="0"/>
              <a:t>□</a:t>
            </a:r>
            <a:r>
              <a:rPr lang="zh-TW" altLang="en-US" sz="4000" dirty="0"/>
              <a:t>補助金額尚未公告、申請金額</a:t>
            </a:r>
            <a:r>
              <a:rPr lang="en-US" altLang="zh-TW" sz="4000" dirty="0"/>
              <a:t>:________</a:t>
            </a:r>
            <a:r>
              <a:rPr lang="zh-TW" altLang="en-US" sz="4000" dirty="0"/>
              <a:t>元</a:t>
            </a:r>
            <a:r>
              <a:rPr lang="en-US" altLang="zh-TW" sz="4000" dirty="0"/>
              <a:t>)</a:t>
            </a:r>
          </a:p>
          <a:p>
            <a:pPr marL="0" indent="0">
              <a:buNone/>
            </a:pPr>
            <a:r>
              <a:rPr lang="zh-TW" altLang="en-US" sz="4000" dirty="0"/>
              <a:t>主要成果</a:t>
            </a:r>
            <a:r>
              <a:rPr lang="en-US" altLang="zh-TW" sz="4000" dirty="0"/>
              <a:t>:</a:t>
            </a:r>
          </a:p>
          <a:p>
            <a:pPr marL="0" indent="0">
              <a:buNone/>
            </a:pPr>
            <a:r>
              <a:rPr lang="en-US" altLang="zh-TW" sz="4000" dirty="0">
                <a:solidFill>
                  <a:srgbClr val="FF0000"/>
                </a:solidFill>
              </a:rPr>
              <a:t>※</a:t>
            </a:r>
            <a:r>
              <a:rPr lang="zh-TW" altLang="en-US" sz="4000" dirty="0">
                <a:solidFill>
                  <a:srgbClr val="FF0000"/>
                </a:solidFill>
              </a:rPr>
              <a:t>範例</a:t>
            </a:r>
            <a:r>
              <a:rPr lang="en-US" altLang="zh-TW" sz="4000" dirty="0">
                <a:solidFill>
                  <a:srgbClr val="FF0000"/>
                </a:solidFill>
              </a:rPr>
              <a:t>:109-2</a:t>
            </a:r>
            <a:r>
              <a:rPr lang="zh-TW" altLang="en-US" sz="40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4000" dirty="0">
                <a:solidFill>
                  <a:srgbClr val="FF0000"/>
                </a:solidFill>
              </a:rPr>
              <a:t>:40000</a:t>
            </a:r>
            <a:r>
              <a:rPr lang="zh-TW" altLang="en-US" sz="4000" dirty="0">
                <a:solidFill>
                  <a:srgbClr val="FF0000"/>
                </a:solidFill>
              </a:rPr>
              <a:t>元。</a:t>
            </a:r>
            <a:endParaRPr lang="en-US" altLang="zh-TW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4000" dirty="0"/>
              <a:t>□</a:t>
            </a:r>
            <a:r>
              <a:rPr lang="zh-TW" altLang="en-US" sz="4000" dirty="0"/>
              <a:t>無   </a:t>
            </a:r>
            <a:endParaRPr lang="en-US" altLang="zh-TW" sz="4000" dirty="0"/>
          </a:p>
          <a:p>
            <a:pPr marL="0" indent="0">
              <a:buNone/>
            </a:pPr>
            <a:endParaRPr lang="en-US" altLang="zh-TW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4000" dirty="0">
                <a:solidFill>
                  <a:srgbClr val="FF0000"/>
                </a:solidFill>
              </a:rPr>
              <a:t>※</a:t>
            </a:r>
            <a:r>
              <a:rPr lang="zh-TW" altLang="en-US" sz="4000" dirty="0">
                <a:solidFill>
                  <a:srgbClr val="FF0000"/>
                </a:solidFill>
              </a:rPr>
              <a:t>備註</a:t>
            </a:r>
            <a:r>
              <a:rPr lang="en-US" altLang="zh-TW" sz="4000" dirty="0">
                <a:solidFill>
                  <a:srgbClr val="FF0000"/>
                </a:solidFill>
              </a:rPr>
              <a:t>:</a:t>
            </a:r>
            <a:r>
              <a:rPr lang="zh-TW" altLang="en-US" sz="4000" dirty="0">
                <a:solidFill>
                  <a:srgbClr val="FF0000"/>
                </a:solidFill>
              </a:rPr>
              <a:t>主要成果意為</a:t>
            </a:r>
            <a:r>
              <a:rPr lang="en-US" altLang="zh-TW" sz="4000" dirty="0">
                <a:solidFill>
                  <a:srgbClr val="FF0000"/>
                </a:solidFill>
              </a:rPr>
              <a:t>【</a:t>
            </a:r>
            <a:r>
              <a:rPr lang="zh-TW" altLang="en-US" sz="4000" dirty="0">
                <a:solidFill>
                  <a:srgbClr val="FF0000"/>
                </a:solidFill>
              </a:rPr>
              <a:t>如有申請其他補助，請特別說明各補助案間的成果差異。可自行另增頁面說明</a:t>
            </a:r>
            <a:r>
              <a:rPr lang="en-US" altLang="zh-TW" sz="4000" dirty="0">
                <a:solidFill>
                  <a:srgbClr val="FF0000"/>
                </a:solidFill>
              </a:rPr>
              <a:t>】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6769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七、團隊成員介紹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r>
              <a:rPr lang="zh-TW" altLang="en-US" dirty="0"/>
              <a:t>為協助評審了解團隊成員於提案中的角色，請於提案中介紹團隊成員的組成，</a:t>
            </a:r>
            <a:br>
              <a:rPr lang="zh-TW" altLang="en-US" dirty="0"/>
            </a:br>
            <a:r>
              <a:rPr lang="zh-TW" altLang="en-US" dirty="0"/>
              <a:t>並描述於提案中扮演的角色與專長。</a:t>
            </a:r>
            <a:r>
              <a:rPr lang="en-US" altLang="zh-TW" dirty="0"/>
              <a:t>(</a:t>
            </a:r>
            <a:r>
              <a:rPr lang="zh-TW" altLang="en-US" dirty="0"/>
              <a:t>例：技術、研發、行銷、營運、財務、專案溝通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117679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99</TotalTime>
  <Words>836</Words>
  <Application>Microsoft Office PowerPoint</Application>
  <PresentationFormat>寬螢幕</PresentationFormat>
  <Paragraphs>61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提案主題: ▼說明: 建議以十五字為限，提案主題過長，不利評審及民眾記憶，也不易於平臺搜尋。 命名的重點與提案內容具高度相關，內容可包含產品或服務名稱、產品特色，並應具備高辨識度、記憶點。避免主題與內容差異過大、無法聯想之命名。 </vt:lpstr>
      <vt:lpstr>一 、提案內容</vt:lpstr>
      <vt:lpstr>二、預期產品示意圖</vt:lpstr>
      <vt:lpstr>三、提案執行期程規劃</vt:lpstr>
      <vt:lpstr>四、其他隊提案加分之說明或佐證資料</vt:lpstr>
      <vt:lpstr>五、提案執行經費規劃</vt:lpstr>
      <vt:lpstr>六、是否同一案有申請或獲得過校內其他補助或獎勵金-1</vt:lpstr>
      <vt:lpstr>六、是否同一案有申請或獲得過校內其他補助或獎勵金-2</vt:lpstr>
      <vt:lpstr>七、團隊成員介紹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提案主題: 說明:建議以十五字為限，提案主題過長，不利評審及民眾記憶，也不易於平臺搜尋。 命名的重點與提案內容具高度相關，內容可包含產品或服務名稱、產品特色，並應具備高辨識度、記憶點。避免主題與內容差異過大、無法聯想之命名。 </dc:title>
  <dc:creator>superuser</dc:creator>
  <cp:lastModifiedBy>user</cp:lastModifiedBy>
  <cp:revision>31</cp:revision>
  <dcterms:created xsi:type="dcterms:W3CDTF">2021-10-20T07:56:23Z</dcterms:created>
  <dcterms:modified xsi:type="dcterms:W3CDTF">2024-12-30T06:28:01Z</dcterms:modified>
</cp:coreProperties>
</file>